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theme/theme2.xml" ContentType="application/vnd.openxmlformats-officedocument.them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75" r:id="rId3"/>
    <p:sldId id="376" r:id="rId4"/>
    <p:sldId id="440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62" r:id="rId23"/>
    <p:sldId id="472" r:id="rId24"/>
    <p:sldId id="473" r:id="rId25"/>
    <p:sldId id="474" r:id="rId26"/>
    <p:sldId id="475" r:id="rId27"/>
    <p:sldId id="476" r:id="rId28"/>
    <p:sldId id="477" r:id="rId29"/>
    <p:sldId id="478" r:id="rId30"/>
    <p:sldId id="479" r:id="rId31"/>
    <p:sldId id="480" r:id="rId32"/>
    <p:sldId id="493" r:id="rId33"/>
    <p:sldId id="492" r:id="rId34"/>
    <p:sldId id="491" r:id="rId35"/>
    <p:sldId id="484" r:id="rId36"/>
    <p:sldId id="494" r:id="rId37"/>
    <p:sldId id="495" r:id="rId38"/>
    <p:sldId id="481" r:id="rId39"/>
    <p:sldId id="485" r:id="rId40"/>
    <p:sldId id="487" r:id="rId41"/>
    <p:sldId id="488" r:id="rId42"/>
    <p:sldId id="489" r:id="rId43"/>
    <p:sldId id="490" r:id="rId44"/>
  </p:sldIdLst>
  <p:sldSz cx="9144000" cy="6858000" type="screen4x3"/>
  <p:notesSz cx="6858000" cy="9144000"/>
  <p:custDataLst>
    <p:tags r:id="rId4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226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E3025-70B1-114A-BA25-B4ED0602605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rithmetic_function" TargetMode="External"/><Relationship Id="rId4" Type="http://schemas.openxmlformats.org/officeDocument/2006/relationships/hyperlink" Target="http://en.wikipedia.org/wiki/Relatively_prim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Number_theory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ositive_integer" TargetMode="External"/><Relationship Id="rId3" Type="http://schemas.openxmlformats.org/officeDocument/2006/relationships/hyperlink" Target="http://en.wikipedia.org/wiki/Gcd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ultiplicative_function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ltiplicative_group_of_integers_modulo_n" TargetMode="External"/><Relationship Id="rId4" Type="http://schemas.openxmlformats.org/officeDocument/2006/relationships/hyperlink" Target="http://en.wikipedia.org/wiki/Unit_(ring_theory)" TargetMode="External"/><Relationship Id="rId5" Type="http://schemas.openxmlformats.org/officeDocument/2006/relationships/hyperlink" Target="http://en.wikipedia.org/wiki/Ring_(algebra)" TargetMode="External"/><Relationship Id="rId6" Type="http://schemas.openxmlformats.org/officeDocument/2006/relationships/hyperlink" Target="http://en.wikipedia.org/wiki/Euler's_totient_function%23Euler.27s_theorem" TargetMode="External"/><Relationship Id="rId7" Type="http://schemas.openxmlformats.org/officeDocument/2006/relationships/hyperlink" Target="http://en.wikipedia.org/wiki/Euler's_totient_function%23The_RSA_cryptosyste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Order_(group_theory)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n.wikipedia.org/wiki/Euler's_theore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Lecture</a:t>
            </a:r>
            <a:r>
              <a:rPr lang="en-US" dirty="0" smtClean="0"/>
              <a:t> 6:</a:t>
            </a:r>
            <a:br>
              <a:rPr lang="en-US" dirty="0" smtClean="0"/>
            </a:br>
            <a:r>
              <a:rPr lang="en-US" dirty="0" smtClean="0"/>
              <a:t>Crypto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gold standard</a:t>
            </a:r>
          </a:p>
          <a:p>
            <a:r>
              <a:rPr lang="en-US" dirty="0" smtClean="0"/>
              <a:t>Is it obtainable?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about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random?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birthday paradox?</a:t>
            </a:r>
          </a:p>
          <a:p>
            <a:r>
              <a:rPr lang="en-US" dirty="0" smtClean="0"/>
              <a:t>What does it say about cryptographic hash functions?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generating random strings</a:t>
            </a:r>
          </a:p>
          <a:p>
            <a:pPr lvl="1"/>
            <a:r>
              <a:rPr lang="en-US" dirty="0" smtClean="0"/>
              <a:t>It is a function, so if we give it the same input we get the same output</a:t>
            </a:r>
          </a:p>
          <a:p>
            <a:pPr lvl="1"/>
            <a:r>
              <a:rPr lang="en-US" dirty="0" smtClean="0"/>
              <a:t>The output is random and significantly longer than the input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Encrypt a backup by </a:t>
            </a:r>
            <a:r>
              <a:rPr lang="en-US" dirty="0" err="1" smtClean="0"/>
              <a:t>XOR’ing</a:t>
            </a:r>
            <a:r>
              <a:rPr lang="en-US" dirty="0" smtClean="0"/>
              <a:t> with a stream generated from a key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permutation?</a:t>
            </a:r>
          </a:p>
          <a:p>
            <a:r>
              <a:rPr lang="en-US" dirty="0" smtClean="0"/>
              <a:t>What properties do they have?</a:t>
            </a:r>
          </a:p>
          <a:p>
            <a:r>
              <a:rPr lang="en-US" dirty="0" smtClean="0"/>
              <a:t>How many are there?</a:t>
            </a:r>
          </a:p>
          <a:p>
            <a:r>
              <a:rPr lang="en-US" dirty="0" smtClean="0"/>
              <a:t>A cipher that acts on a block at a time can be modeled as applying a permutation</a:t>
            </a:r>
          </a:p>
          <a:p>
            <a:r>
              <a:rPr lang="en-US" dirty="0" smtClean="0"/>
              <a:t>If all permutations are equally likely, then we have a “random permutation”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Anderson defines to be:</a:t>
            </a:r>
          </a:p>
          <a:p>
            <a:pPr lvl="1"/>
            <a:r>
              <a:rPr lang="en-US" dirty="0" smtClean="0"/>
              <a:t>A key indexed family of pseudorandom permutations</a:t>
            </a:r>
          </a:p>
          <a:p>
            <a:r>
              <a:rPr lang="en-US" dirty="0" smtClean="0"/>
              <a:t>What does this really mean?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Known plaintext attack</a:t>
            </a:r>
          </a:p>
          <a:p>
            <a:pPr lvl="1"/>
            <a:r>
              <a:rPr lang="en-US" dirty="0" smtClean="0"/>
              <a:t>Have a list of pairs (M, {M}</a:t>
            </a:r>
            <a:r>
              <a:rPr lang="en-US" baseline="-25000" dirty="0" smtClean="0"/>
              <a:t>K</a:t>
            </a:r>
            <a:r>
              <a:rPr lang="en-US" dirty="0" smtClean="0"/>
              <a:t>) where M’s are chosen randomly</a:t>
            </a:r>
          </a:p>
          <a:p>
            <a:r>
              <a:rPr lang="en-US" dirty="0" smtClean="0"/>
              <a:t>Chosen plaintext attack</a:t>
            </a:r>
          </a:p>
          <a:p>
            <a:pPr lvl="1"/>
            <a:r>
              <a:rPr lang="en-US" dirty="0" smtClean="0"/>
              <a:t>List of pairs (M, {M}</a:t>
            </a:r>
            <a:r>
              <a:rPr lang="en-US" baseline="-25000" dirty="0" smtClean="0"/>
              <a:t>K</a:t>
            </a:r>
            <a:r>
              <a:rPr lang="en-US" dirty="0" smtClean="0"/>
              <a:t>) where adversary gets to pick M (possibly based on earlier queries)</a:t>
            </a:r>
          </a:p>
          <a:p>
            <a:r>
              <a:rPr lang="en-US" dirty="0" smtClean="0"/>
              <a:t>Related key attack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vulnerabilities?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Shannon</a:t>
            </a:r>
          </a:p>
          <a:p>
            <a:r>
              <a:rPr lang="en-US" dirty="0" smtClean="0"/>
              <a:t>Substitution and transposition</a:t>
            </a:r>
          </a:p>
          <a:p>
            <a:r>
              <a:rPr lang="en-US" dirty="0" smtClean="0"/>
              <a:t>Confusion</a:t>
            </a:r>
          </a:p>
          <a:p>
            <a:pPr lvl="1"/>
            <a:r>
              <a:rPr lang="en-US" dirty="0" smtClean="0"/>
              <a:t>adding unknown key material</a:t>
            </a:r>
          </a:p>
          <a:p>
            <a:r>
              <a:rPr lang="en-US" dirty="0" smtClean="0"/>
              <a:t>Diffusion</a:t>
            </a:r>
          </a:p>
          <a:p>
            <a:pPr lvl="1"/>
            <a:r>
              <a:rPr lang="en-US" dirty="0" smtClean="0"/>
              <a:t>spreading plaintext through the </a:t>
            </a:r>
            <a:r>
              <a:rPr lang="en-US" dirty="0" err="1" smtClean="0"/>
              <a:t>ciphertext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762000" y="2743200"/>
            <a:ext cx="28956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571500" y="23241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1029494" y="23233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>
            <a:off x="1486694" y="23233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3086894" y="23233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571500" y="4000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1029494" y="3999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5400000">
            <a:off x="1486694" y="3999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>
            <a:off x="3086894" y="3999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Left Brace 14"/>
          <p:cNvSpPr/>
          <p:nvPr/>
        </p:nvSpPr>
        <p:spPr bwMode="auto">
          <a:xfrm rot="5400000">
            <a:off x="6134100" y="38100"/>
            <a:ext cx="838200" cy="3048000"/>
          </a:xfrm>
          <a:prstGeom prst="leftBrac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533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16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29200" y="2743200"/>
            <a:ext cx="28956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4838700" y="23241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5753894" y="23233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6592094" y="23233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7354094" y="23233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>
            <a:off x="4838700" y="4000500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6592094" y="3999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5753894" y="3999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7354094" y="39997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Left Brace 25"/>
          <p:cNvSpPr/>
          <p:nvPr/>
        </p:nvSpPr>
        <p:spPr bwMode="auto">
          <a:xfrm rot="5400000">
            <a:off x="1943100" y="114300"/>
            <a:ext cx="838200" cy="3048000"/>
          </a:xfrm>
          <a:prstGeom prst="leftBrace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3600" y="533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4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Crypto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14315" y="2666207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S-box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786600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1091400" y="2185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5400000">
            <a:off x="1472400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1853400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819400" y="2667000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2667000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629400" y="2667000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4315" y="4114007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19400" y="4114800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24400" y="4114800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629400" y="4114800"/>
            <a:ext cx="1600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rot="5400000">
            <a:off x="2767800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5400000">
            <a:off x="3072600" y="2185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>
            <a:off x="3453600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>
            <a:off x="3834600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5400000">
            <a:off x="4749001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5053801" y="2185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>
            <a:off x="5434801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>
            <a:off x="5815801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5400000">
            <a:off x="6577801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6882601" y="2185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>
            <a:off x="7263601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>
            <a:off x="7644601" y="2185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786600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091400" y="5233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5400000">
            <a:off x="1472400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5400000">
            <a:off x="1853400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>
            <a:off x="2767800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rot="5400000">
            <a:off x="3072600" y="5233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5400000">
            <a:off x="3453600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5400000">
            <a:off x="3834600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>
            <a:off x="4749001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5400000">
            <a:off x="5053801" y="5233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>
            <a:off x="5434801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5815801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6577801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5400000">
            <a:off x="6882601" y="5233199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5400000">
            <a:off x="7263601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rot="5400000">
            <a:off x="7644601" y="5233200"/>
            <a:ext cx="561109" cy="7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rot="5400000">
            <a:off x="838200" y="3733800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1373188" y="3505200"/>
            <a:ext cx="1674812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1752600" y="3505200"/>
            <a:ext cx="3276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2133600" y="3505200"/>
            <a:ext cx="4724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0" y="2819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“Wide enough”</a:t>
            </a:r>
          </a:p>
          <a:p>
            <a:pPr lvl="1"/>
            <a:r>
              <a:rPr lang="en-US" dirty="0" smtClean="0"/>
              <a:t>Don’t want to just learn the block cipher</a:t>
            </a:r>
          </a:p>
          <a:p>
            <a:r>
              <a:rPr lang="en-US" dirty="0" smtClean="0"/>
              <a:t>Have enough rounds</a:t>
            </a:r>
          </a:p>
          <a:p>
            <a:r>
              <a:rPr lang="en-US" dirty="0" smtClean="0"/>
              <a:t>S-boxes suitably chosen</a:t>
            </a:r>
          </a:p>
          <a:p>
            <a:pPr lvl="1"/>
            <a:r>
              <a:rPr lang="en-US" dirty="0" smtClean="0"/>
              <a:t>Particularly critical if S-boxes are reused (identical rounds)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Cryptanalysis</a:t>
            </a:r>
          </a:p>
          <a:p>
            <a:r>
              <a:rPr lang="en-US" dirty="0" smtClean="0"/>
              <a:t>Differential Cryptanalysis</a:t>
            </a:r>
          </a:p>
          <a:p>
            <a:r>
              <a:rPr lang="en-US" dirty="0" smtClean="0"/>
              <a:t>Practical advice from Anderson:  </a:t>
            </a:r>
          </a:p>
          <a:p>
            <a:pPr lvl="1"/>
            <a:r>
              <a:rPr lang="en-US" dirty="0" smtClean="0"/>
              <a:t>Not an amateur sport any more.  Use off-the-shelf designs scrutinized by experts.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Block </a:t>
            </a:r>
            <a:r>
              <a:rPr lang="en-US" dirty="0" err="1" smtClean="0"/>
              <a:t>Cipers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Serpent</a:t>
            </a:r>
          </a:p>
          <a:p>
            <a:pPr lvl="1"/>
            <a:r>
              <a:rPr lang="en-US" dirty="0" smtClean="0"/>
              <a:t>Anderson’s entry in AES competition</a:t>
            </a:r>
          </a:p>
          <a:p>
            <a:r>
              <a:rPr lang="en-US" dirty="0" smtClean="0"/>
              <a:t>AES/</a:t>
            </a:r>
            <a:r>
              <a:rPr lang="en-US" dirty="0" err="1" smtClean="0"/>
              <a:t>Rijndael</a:t>
            </a:r>
            <a:endParaRPr lang="en-US" dirty="0" smtClean="0"/>
          </a:p>
          <a:p>
            <a:pPr lvl="1"/>
            <a:r>
              <a:rPr lang="en-US" dirty="0" smtClean="0"/>
              <a:t>Winner in the AES competition</a:t>
            </a:r>
          </a:p>
          <a:p>
            <a:r>
              <a:rPr lang="en-US" dirty="0" smtClean="0"/>
              <a:t>DES (1974)</a:t>
            </a:r>
          </a:p>
          <a:p>
            <a:pPr lvl="1"/>
            <a:r>
              <a:rPr lang="en-US" dirty="0" smtClean="0"/>
              <a:t>Widely used </a:t>
            </a:r>
            <a:r>
              <a:rPr lang="en-US" dirty="0" err="1" smtClean="0"/>
              <a:t>Feistel</a:t>
            </a:r>
            <a:r>
              <a:rPr lang="en-US" dirty="0" smtClean="0"/>
              <a:t> cipher</a:t>
            </a:r>
          </a:p>
          <a:p>
            <a:pPr lvl="1"/>
            <a:r>
              <a:rPr lang="en-US" dirty="0" smtClean="0"/>
              <a:t>Vulnerable to exhaustive search due to small key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DES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3DES</a:t>
            </a:r>
          </a:p>
          <a:p>
            <a:r>
              <a:rPr lang="en-US" dirty="0" smtClean="0"/>
              <a:t>3DES(k</a:t>
            </a:r>
            <a:r>
              <a:rPr lang="en-US" baseline="-25000" dirty="0" smtClean="0"/>
              <a:t>0</a:t>
            </a:r>
            <a:r>
              <a:rPr lang="en-US" dirty="0" smtClean="0"/>
              <a:t>, 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; M) =</a:t>
            </a:r>
            <a:br>
              <a:rPr lang="en-US" dirty="0" smtClean="0"/>
            </a:br>
            <a:r>
              <a:rPr lang="en-US" dirty="0" smtClean="0"/>
              <a:t>      DES(k</a:t>
            </a:r>
            <a:r>
              <a:rPr lang="en-US" baseline="-25000" dirty="0" smtClean="0"/>
              <a:t>2</a:t>
            </a:r>
            <a:r>
              <a:rPr lang="en-US" dirty="0" smtClean="0"/>
              <a:t>; DES</a:t>
            </a:r>
            <a:r>
              <a:rPr lang="en-US" baseline="30000" dirty="0" smtClean="0"/>
              <a:t>-1</a:t>
            </a:r>
            <a:r>
              <a:rPr lang="en-US" dirty="0" smtClean="0"/>
              <a:t>(k</a:t>
            </a:r>
            <a:r>
              <a:rPr lang="en-US" baseline="-25000" dirty="0" smtClean="0"/>
              <a:t>1</a:t>
            </a:r>
            <a:r>
              <a:rPr lang="en-US" dirty="0" smtClean="0"/>
              <a:t>; DES(k</a:t>
            </a:r>
            <a:r>
              <a:rPr lang="en-US" baseline="-25000" dirty="0" smtClean="0"/>
              <a:t>0</a:t>
            </a:r>
            <a:r>
              <a:rPr lang="en-US" dirty="0" smtClean="0"/>
              <a:t>; M)))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Code Book (ECB)</a:t>
            </a:r>
          </a:p>
          <a:p>
            <a:pPr lvl="1"/>
            <a:r>
              <a:rPr lang="en-US" dirty="0" smtClean="0"/>
              <a:t>Block at a time</a:t>
            </a:r>
          </a:p>
          <a:p>
            <a:pPr lvl="1"/>
            <a:r>
              <a:rPr lang="en-US" dirty="0" smtClean="0"/>
              <a:t>Each block separately</a:t>
            </a:r>
          </a:p>
          <a:p>
            <a:r>
              <a:rPr lang="en-US" dirty="0" smtClean="0"/>
              <a:t>Vulnerability</a:t>
            </a:r>
          </a:p>
          <a:p>
            <a:pPr lvl="1"/>
            <a:r>
              <a:rPr lang="en-US" dirty="0" smtClean="0"/>
              <a:t>“Cut and splice” at block boundaries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Cipher Block Chaining</a:t>
            </a:r>
          </a:p>
          <a:p>
            <a:pPr lvl="1"/>
            <a:r>
              <a:rPr lang="en-US" dirty="0" smtClean="0"/>
              <a:t>Defend against attacks on integrity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Cipher Block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295400" y="3352800"/>
            <a:ext cx="16764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k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905000" y="2438400"/>
            <a:ext cx="457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+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cxnSp>
        <p:nvCxnSpPr>
          <p:cNvPr id="13" name="Straight Arrow Connector 12"/>
          <p:cNvCxnSpPr>
            <a:stCxn id="6" idx="4"/>
            <a:endCxn id="5" idx="0"/>
          </p:cNvCxnSpPr>
          <p:nvPr/>
        </p:nvCxnSpPr>
        <p:spPr bwMode="auto">
          <a:xfrm rot="5400000">
            <a:off x="1866900" y="30861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6" idx="0"/>
          </p:cNvCxnSpPr>
          <p:nvPr/>
        </p:nvCxnSpPr>
        <p:spPr bwMode="auto">
          <a:xfrm rot="5400000">
            <a:off x="1828800" y="21336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19050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cxnSp>
        <p:nvCxnSpPr>
          <p:cNvPr id="27" name="Straight Arrow Connector 26"/>
          <p:cNvCxnSpPr>
            <a:stCxn id="26" idx="4"/>
          </p:cNvCxnSpPr>
          <p:nvPr/>
        </p:nvCxnSpPr>
        <p:spPr bwMode="auto">
          <a:xfrm rot="5400000">
            <a:off x="1866900" y="5905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endCxn id="26" idx="0"/>
          </p:cNvCxnSpPr>
          <p:nvPr/>
        </p:nvCxnSpPr>
        <p:spPr bwMode="auto">
          <a:xfrm rot="5400000">
            <a:off x="1828800" y="4953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3962400" y="3352800"/>
            <a:ext cx="16764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k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572000" y="2438400"/>
            <a:ext cx="457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+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cxnSp>
        <p:nvCxnSpPr>
          <p:cNvPr id="31" name="Straight Arrow Connector 30"/>
          <p:cNvCxnSpPr>
            <a:stCxn id="30" idx="4"/>
            <a:endCxn id="29" idx="0"/>
          </p:cNvCxnSpPr>
          <p:nvPr/>
        </p:nvCxnSpPr>
        <p:spPr bwMode="auto">
          <a:xfrm rot="5400000">
            <a:off x="4533900" y="30861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30" idx="0"/>
          </p:cNvCxnSpPr>
          <p:nvPr/>
        </p:nvCxnSpPr>
        <p:spPr bwMode="auto">
          <a:xfrm rot="5400000">
            <a:off x="4495800" y="21336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45720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cxnSp>
        <p:nvCxnSpPr>
          <p:cNvPr id="34" name="Straight Arrow Connector 33"/>
          <p:cNvCxnSpPr>
            <a:stCxn id="33" idx="4"/>
          </p:cNvCxnSpPr>
          <p:nvPr/>
        </p:nvCxnSpPr>
        <p:spPr bwMode="auto">
          <a:xfrm rot="5400000">
            <a:off x="4533900" y="5905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endCxn id="33" idx="0"/>
          </p:cNvCxnSpPr>
          <p:nvPr/>
        </p:nvCxnSpPr>
        <p:spPr bwMode="auto">
          <a:xfrm rot="5400000">
            <a:off x="4495800" y="4953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781800" y="3352800"/>
            <a:ext cx="1676400" cy="1295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E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k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391400" y="2438400"/>
            <a:ext cx="457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+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cxnSp>
        <p:nvCxnSpPr>
          <p:cNvPr id="38" name="Straight Arrow Connector 37"/>
          <p:cNvCxnSpPr>
            <a:stCxn id="37" idx="4"/>
            <a:endCxn id="36" idx="0"/>
          </p:cNvCxnSpPr>
          <p:nvPr/>
        </p:nvCxnSpPr>
        <p:spPr bwMode="auto">
          <a:xfrm rot="5400000">
            <a:off x="7353300" y="30861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endCxn id="37" idx="0"/>
          </p:cNvCxnSpPr>
          <p:nvPr/>
        </p:nvCxnSpPr>
        <p:spPr bwMode="auto">
          <a:xfrm rot="5400000">
            <a:off x="7315200" y="21336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73914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cxnSp>
        <p:nvCxnSpPr>
          <p:cNvPr id="41" name="Straight Arrow Connector 40"/>
          <p:cNvCxnSpPr>
            <a:stCxn id="40" idx="4"/>
          </p:cNvCxnSpPr>
          <p:nvPr/>
        </p:nvCxnSpPr>
        <p:spPr bwMode="auto">
          <a:xfrm rot="5400000">
            <a:off x="7353300" y="5905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 rot="5400000">
            <a:off x="7315200" y="49530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533400" y="2362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IV</a:t>
            </a:r>
            <a:endParaRPr lang="en-US" dirty="0">
              <a:latin typeface="Chalkboard"/>
              <a:cs typeface="Chalkboard"/>
            </a:endParaRPr>
          </a:p>
        </p:txBody>
      </p:sp>
      <p:cxnSp>
        <p:nvCxnSpPr>
          <p:cNvPr id="45" name="Straight Arrow Connector 44"/>
          <p:cNvCxnSpPr>
            <a:stCxn id="43" idx="3"/>
            <a:endCxn id="6" idx="2"/>
          </p:cNvCxnSpPr>
          <p:nvPr/>
        </p:nvCxnSpPr>
        <p:spPr bwMode="auto">
          <a:xfrm>
            <a:off x="1143000" y="2590800"/>
            <a:ext cx="762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828800" y="1371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P</a:t>
            </a:r>
            <a:r>
              <a:rPr lang="en-US" baseline="-25000" dirty="0" smtClean="0">
                <a:latin typeface="Chalkboard"/>
                <a:cs typeface="Chalkboard"/>
              </a:rPr>
              <a:t>1</a:t>
            </a:r>
            <a:endParaRPr lang="en-US" baseline="-25000" dirty="0">
              <a:latin typeface="Chalkboard"/>
              <a:cs typeface="Chalkboar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95800" y="1371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P</a:t>
            </a:r>
            <a:r>
              <a:rPr lang="en-US" baseline="-25000" dirty="0" smtClean="0">
                <a:latin typeface="Chalkboard"/>
                <a:cs typeface="Chalkboard"/>
              </a:rPr>
              <a:t>2</a:t>
            </a:r>
            <a:endParaRPr lang="en-US" baseline="-25000" dirty="0">
              <a:latin typeface="Chalkboard"/>
              <a:cs typeface="Chalkboard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39000" y="1371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P</a:t>
            </a:r>
            <a:r>
              <a:rPr lang="en-US" baseline="-25000" dirty="0" smtClean="0">
                <a:latin typeface="Chalkboard"/>
                <a:cs typeface="Chalkboard"/>
              </a:rPr>
              <a:t>3</a:t>
            </a:r>
            <a:endParaRPr lang="en-US" baseline="-25000" dirty="0">
              <a:latin typeface="Chalkboard"/>
              <a:cs typeface="Chalkboard"/>
            </a:endParaRPr>
          </a:p>
        </p:txBody>
      </p:sp>
      <p:cxnSp>
        <p:nvCxnSpPr>
          <p:cNvPr id="51" name="Elbow Connector 50"/>
          <p:cNvCxnSpPr>
            <a:stCxn id="26" idx="6"/>
            <a:endCxn id="30" idx="2"/>
          </p:cNvCxnSpPr>
          <p:nvPr/>
        </p:nvCxnSpPr>
        <p:spPr bwMode="auto">
          <a:xfrm flipV="1">
            <a:off x="2362200" y="2628900"/>
            <a:ext cx="2209800" cy="2819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Elbow Connector 54"/>
          <p:cNvCxnSpPr>
            <a:stCxn id="33" idx="6"/>
            <a:endCxn id="37" idx="2"/>
          </p:cNvCxnSpPr>
          <p:nvPr/>
        </p:nvCxnSpPr>
        <p:spPr bwMode="auto">
          <a:xfrm flipV="1">
            <a:off x="5029200" y="2628900"/>
            <a:ext cx="2362200" cy="2819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828800" y="617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C</a:t>
            </a:r>
            <a:r>
              <a:rPr lang="en-US" baseline="-25000" dirty="0" smtClean="0">
                <a:latin typeface="Chalkboard"/>
                <a:cs typeface="Chalkboard"/>
              </a:rPr>
              <a:t>1</a:t>
            </a:r>
            <a:endParaRPr lang="en-US" baseline="-25000" dirty="0">
              <a:latin typeface="Chalkboard"/>
              <a:cs typeface="Chalkboard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95800" y="617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C</a:t>
            </a:r>
            <a:r>
              <a:rPr lang="en-US" baseline="-25000" dirty="0" smtClean="0">
                <a:latin typeface="Chalkboard"/>
                <a:cs typeface="Chalkboard"/>
              </a:rPr>
              <a:t>2</a:t>
            </a:r>
            <a:endParaRPr lang="en-US" baseline="-25000" dirty="0">
              <a:latin typeface="Chalkboard"/>
              <a:cs typeface="Chalkboard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9000" y="617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C</a:t>
            </a:r>
            <a:r>
              <a:rPr lang="en-US" baseline="-25000" dirty="0" smtClean="0">
                <a:latin typeface="Chalkboard"/>
                <a:cs typeface="Chalkboard"/>
              </a:rPr>
              <a:t>3</a:t>
            </a:r>
            <a:endParaRPr lang="en-US" baseline="-250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Feedback Mode (OFB)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K</a:t>
            </a:r>
            <a:r>
              <a:rPr lang="en-US" baseline="-25000" dirty="0" smtClean="0">
                <a:latin typeface="Chalkboard"/>
                <a:cs typeface="Chalkboard"/>
              </a:rPr>
              <a:t>1</a:t>
            </a:r>
            <a:r>
              <a:rPr lang="en-US" dirty="0" smtClean="0">
                <a:latin typeface="Chalkboard"/>
                <a:cs typeface="Chalkboard"/>
              </a:rPr>
              <a:t> = {IV}</a:t>
            </a:r>
            <a:r>
              <a:rPr lang="en-US" baseline="-25000" dirty="0" smtClean="0">
                <a:latin typeface="Chalkboard"/>
                <a:cs typeface="Chalkboard"/>
              </a:rPr>
              <a:t>K</a:t>
            </a:r>
          </a:p>
          <a:p>
            <a:r>
              <a:rPr lang="en-US" dirty="0" smtClean="0">
                <a:latin typeface="Chalkboard"/>
                <a:cs typeface="Chalkboard"/>
              </a:rPr>
              <a:t>K</a:t>
            </a:r>
            <a:r>
              <a:rPr lang="en-US" baseline="-25000" dirty="0" smtClean="0">
                <a:latin typeface="Chalkboard"/>
                <a:cs typeface="Chalkboard"/>
              </a:rPr>
              <a:t>2</a:t>
            </a:r>
            <a:r>
              <a:rPr lang="en-US" dirty="0" smtClean="0">
                <a:latin typeface="Chalkboard"/>
                <a:cs typeface="Chalkboard"/>
              </a:rPr>
              <a:t> = {K</a:t>
            </a:r>
            <a:r>
              <a:rPr lang="en-US" baseline="-25000" dirty="0" smtClean="0">
                <a:latin typeface="Chalkboard"/>
                <a:cs typeface="Chalkboard"/>
              </a:rPr>
              <a:t>1</a:t>
            </a:r>
            <a:r>
              <a:rPr lang="en-US" dirty="0" smtClean="0">
                <a:latin typeface="Chalkboard"/>
                <a:cs typeface="Chalkboard"/>
              </a:rPr>
              <a:t>}</a:t>
            </a:r>
            <a:r>
              <a:rPr lang="en-US" baseline="-25000" dirty="0" smtClean="0">
                <a:latin typeface="Chalkboard"/>
                <a:cs typeface="Chalkboard"/>
              </a:rPr>
              <a:t>K </a:t>
            </a:r>
            <a:r>
              <a:rPr lang="en-US" dirty="0" smtClean="0">
                <a:latin typeface="Chalkboard"/>
                <a:cs typeface="Chalkboard"/>
              </a:rPr>
              <a:t>= {{IV}</a:t>
            </a:r>
            <a:r>
              <a:rPr lang="en-US" baseline="-25000" dirty="0" smtClean="0">
                <a:latin typeface="Chalkboard"/>
                <a:cs typeface="Chalkboard"/>
              </a:rPr>
              <a:t>K</a:t>
            </a:r>
            <a:r>
              <a:rPr lang="en-US" dirty="0" smtClean="0">
                <a:latin typeface="Chalkboard"/>
                <a:cs typeface="Chalkboard"/>
              </a:rPr>
              <a:t>}</a:t>
            </a:r>
            <a:r>
              <a:rPr lang="en-US" baseline="-25000" dirty="0" smtClean="0">
                <a:latin typeface="Chalkboard"/>
                <a:cs typeface="Chalkboard"/>
              </a:rPr>
              <a:t>K</a:t>
            </a:r>
          </a:p>
          <a:p>
            <a:r>
              <a:rPr lang="en-US" dirty="0" smtClean="0">
                <a:latin typeface="Chalkboard"/>
                <a:cs typeface="Chalkboard"/>
              </a:rPr>
              <a:t>K</a:t>
            </a:r>
            <a:r>
              <a:rPr lang="en-US" baseline="-25000" dirty="0" smtClean="0">
                <a:latin typeface="Chalkboard"/>
                <a:cs typeface="Chalkboard"/>
              </a:rPr>
              <a:t>3</a:t>
            </a:r>
            <a:r>
              <a:rPr lang="en-US" dirty="0" smtClean="0">
                <a:latin typeface="Chalkboard"/>
                <a:cs typeface="Chalkboard"/>
              </a:rPr>
              <a:t> = {K</a:t>
            </a:r>
            <a:r>
              <a:rPr lang="en-US" baseline="-25000" dirty="0" smtClean="0">
                <a:latin typeface="Chalkboard"/>
                <a:cs typeface="Chalkboard"/>
              </a:rPr>
              <a:t>2</a:t>
            </a:r>
            <a:r>
              <a:rPr lang="en-US" dirty="0" smtClean="0">
                <a:latin typeface="Chalkboard"/>
                <a:cs typeface="Chalkboard"/>
              </a:rPr>
              <a:t>}</a:t>
            </a:r>
            <a:r>
              <a:rPr lang="en-US" baseline="-25000" dirty="0" smtClean="0">
                <a:latin typeface="Chalkboard"/>
                <a:cs typeface="Chalkboard"/>
              </a:rPr>
              <a:t>K </a:t>
            </a:r>
            <a:r>
              <a:rPr lang="en-US" dirty="0" smtClean="0">
                <a:latin typeface="Chalkboard"/>
                <a:cs typeface="Chalkboard"/>
              </a:rPr>
              <a:t>= {{{IV}</a:t>
            </a:r>
            <a:r>
              <a:rPr lang="en-US" baseline="-25000" dirty="0" smtClean="0">
                <a:latin typeface="Chalkboard"/>
                <a:cs typeface="Chalkboard"/>
              </a:rPr>
              <a:t>K</a:t>
            </a:r>
            <a:r>
              <a:rPr lang="en-US" dirty="0" smtClean="0">
                <a:latin typeface="Chalkboard"/>
                <a:cs typeface="Chalkboard"/>
              </a:rPr>
              <a:t>}</a:t>
            </a:r>
            <a:r>
              <a:rPr lang="en-US" baseline="-25000" dirty="0" smtClean="0">
                <a:latin typeface="Chalkboard"/>
                <a:cs typeface="Chalkboard"/>
              </a:rPr>
              <a:t>K</a:t>
            </a:r>
            <a:r>
              <a:rPr lang="en-US" dirty="0" smtClean="0">
                <a:latin typeface="Chalkboard"/>
                <a:cs typeface="Chalkboard"/>
              </a:rPr>
              <a:t>}</a:t>
            </a:r>
            <a:r>
              <a:rPr lang="en-US" baseline="-25000" dirty="0" smtClean="0">
                <a:latin typeface="Chalkboard"/>
                <a:cs typeface="Chalkboard"/>
              </a:rPr>
              <a:t>K</a:t>
            </a:r>
          </a:p>
          <a:p>
            <a:endParaRPr lang="en-US" baseline="-25000" dirty="0" smtClean="0">
              <a:latin typeface="Chalkboard"/>
              <a:cs typeface="Chalkboard"/>
            </a:endParaRPr>
          </a:p>
          <a:p>
            <a:r>
              <a:rPr lang="en-US" dirty="0" smtClean="0">
                <a:cs typeface="Chalkboard"/>
              </a:rPr>
              <a:t>This generates a </a:t>
            </a:r>
            <a:r>
              <a:rPr lang="en-US" dirty="0" err="1" smtClean="0">
                <a:cs typeface="Chalkboard"/>
              </a:rPr>
              <a:t>keystream</a:t>
            </a:r>
            <a:endParaRPr lang="en-US" dirty="0" smtClean="0">
              <a:cs typeface="Chalkboard"/>
            </a:endParaRPr>
          </a:p>
          <a:p>
            <a:endParaRPr lang="en-US" baseline="-25000" dirty="0" smtClean="0">
              <a:latin typeface="Chalkboard"/>
              <a:cs typeface="Chalkboard"/>
            </a:endParaRPr>
          </a:p>
          <a:p>
            <a:pPr>
              <a:buNone/>
            </a:pPr>
            <a:endParaRPr lang="en-US" baseline="-25000" dirty="0" smtClean="0">
              <a:latin typeface="Chalkboard"/>
              <a:cs typeface="Chalkboard"/>
            </a:endParaRPr>
          </a:p>
          <a:p>
            <a:endParaRPr lang="en-US" baseline="-25000" dirty="0">
              <a:latin typeface="Chalkboard"/>
              <a:cs typeface="Chalkboar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CBC but throw away all but the last block of </a:t>
            </a:r>
            <a:r>
              <a:rPr lang="en-US" dirty="0" err="1" smtClean="0"/>
              <a:t>Ciphertext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</a:p>
          <a:p>
            <a:r>
              <a:rPr lang="en-US" dirty="0" smtClean="0"/>
              <a:t>Approximating randomness with a computer</a:t>
            </a:r>
          </a:p>
          <a:p>
            <a:r>
              <a:rPr lang="en-US" dirty="0" smtClean="0"/>
              <a:t>Looking at some real ciphers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</a:t>
            </a:r>
          </a:p>
          <a:p>
            <a:r>
              <a:rPr lang="en-US" dirty="0" smtClean="0"/>
              <a:t>Prime and Composite numbers</a:t>
            </a:r>
          </a:p>
          <a:p>
            <a:r>
              <a:rPr lang="en-US" dirty="0" smtClean="0"/>
              <a:t>Fundamental Theorem of arithmetic</a:t>
            </a:r>
          </a:p>
          <a:p>
            <a:r>
              <a:rPr lang="en-US" dirty="0" smtClean="0"/>
              <a:t>Fermat’s little theorem</a:t>
            </a:r>
          </a:p>
          <a:p>
            <a:pPr lvl="1">
              <a:buNone/>
            </a:pPr>
            <a:r>
              <a:rPr lang="en-US" dirty="0" smtClean="0">
                <a:latin typeface="Chalkboard"/>
                <a:cs typeface="Chalkboard"/>
              </a:rPr>
              <a:t>a</a:t>
            </a:r>
            <a:r>
              <a:rPr lang="en-US" baseline="30000" dirty="0" smtClean="0">
                <a:latin typeface="Chalkboard"/>
                <a:cs typeface="Chalkboard"/>
              </a:rPr>
              <a:t>p-1 </a:t>
            </a:r>
            <a:r>
              <a:rPr lang="en-US" dirty="0" smtClean="0">
                <a:latin typeface="Chalkboard"/>
                <a:cs typeface="Chalkboard"/>
              </a:rPr>
              <a:t>== 1 mod </a:t>
            </a:r>
            <a:r>
              <a:rPr lang="en-US" dirty="0" err="1" smtClean="0">
                <a:latin typeface="Chalkboard"/>
                <a:cs typeface="Chalkboard"/>
              </a:rPr>
              <a:t>p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</a:t>
            </a:r>
            <a:r>
              <a:rPr lang="en-US" dirty="0" err="1" smtClean="0"/>
              <a:t>totient</a:t>
            </a:r>
            <a:r>
              <a:rPr lang="en-US" dirty="0" smtClean="0"/>
              <a:t>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2" tooltip="Number theory"/>
              </a:rPr>
              <a:t>number theory</a:t>
            </a:r>
            <a:r>
              <a:rPr lang="en-US" dirty="0" smtClean="0"/>
              <a:t>, </a:t>
            </a:r>
            <a:r>
              <a:rPr lang="en-US" b="1" dirty="0" smtClean="0"/>
              <a:t>Euler's </a:t>
            </a:r>
            <a:r>
              <a:rPr lang="en-US" b="1" dirty="0" err="1" smtClean="0"/>
              <a:t>totient</a:t>
            </a:r>
            <a:r>
              <a:rPr lang="en-US" dirty="0" smtClean="0"/>
              <a:t> or </a:t>
            </a:r>
            <a:r>
              <a:rPr lang="en-US" b="1" dirty="0" smtClean="0"/>
              <a:t>phi function</a:t>
            </a:r>
            <a:r>
              <a:rPr lang="en-US" dirty="0" smtClean="0"/>
              <a:t>, </a:t>
            </a:r>
            <a:r>
              <a:rPr lang="en-US" dirty="0" err="1" smtClean="0"/>
              <a:t>φ(</a:t>
            </a:r>
            <a:r>
              <a:rPr lang="en-US" i="1" dirty="0" err="1" smtClean="0"/>
              <a:t>n</a:t>
            </a:r>
            <a:r>
              <a:rPr lang="en-US" dirty="0" smtClean="0"/>
              <a:t>), is an </a:t>
            </a:r>
            <a:r>
              <a:rPr lang="en-US" dirty="0" smtClean="0">
                <a:hlinkClick r:id="rId3" tooltip="Arithmetic function"/>
              </a:rPr>
              <a:t>arithmetic function</a:t>
            </a:r>
            <a:r>
              <a:rPr lang="en-US" dirty="0" smtClean="0"/>
              <a:t> that counts the number of positive integers less than or equal to </a:t>
            </a:r>
            <a:r>
              <a:rPr lang="en-US" i="1" dirty="0" err="1" smtClean="0"/>
              <a:t>n</a:t>
            </a:r>
            <a:r>
              <a:rPr lang="en-US" dirty="0" smtClean="0"/>
              <a:t> that are </a:t>
            </a:r>
            <a:r>
              <a:rPr lang="en-US" dirty="0" smtClean="0">
                <a:hlinkClick r:id="rId4" tooltip="Relatively prime"/>
              </a:rPr>
              <a:t>relatively prime</a:t>
            </a:r>
            <a:r>
              <a:rPr lang="en-US" dirty="0" smtClean="0"/>
              <a:t> to </a:t>
            </a:r>
            <a:r>
              <a:rPr lang="en-US" i="1" dirty="0" err="1" smtClean="0"/>
              <a:t>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</a:t>
            </a:r>
            <a:r>
              <a:rPr lang="en-US" dirty="0" err="1" smtClean="0"/>
              <a:t>totient</a:t>
            </a:r>
            <a:r>
              <a:rPr lang="en-US" dirty="0" smtClean="0"/>
              <a:t>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For example:  let </a:t>
            </a:r>
            <a:r>
              <a:rPr lang="en-US" i="1" dirty="0" err="1" smtClean="0"/>
              <a:t>n</a:t>
            </a:r>
            <a:r>
              <a:rPr lang="en-US" dirty="0" smtClean="0"/>
              <a:t> = 9. </a:t>
            </a:r>
          </a:p>
          <a:p>
            <a:r>
              <a:rPr lang="en-US" dirty="0" smtClean="0"/>
              <a:t>gcd(3, 9) = gcd(6, 9) = 3, gcd(9, 9) = 9. </a:t>
            </a:r>
          </a:p>
          <a:p>
            <a:r>
              <a:rPr lang="en-US" dirty="0" smtClean="0"/>
              <a:t>1, 2, 4, 5, 7 and 8 are </a:t>
            </a:r>
            <a:r>
              <a:rPr lang="en-US" dirty="0" err="1" smtClean="0"/>
              <a:t>coprime</a:t>
            </a:r>
            <a:r>
              <a:rPr lang="en-US" dirty="0" smtClean="0"/>
              <a:t> to 9. </a:t>
            </a:r>
          </a:p>
          <a:p>
            <a:r>
              <a:rPr lang="en-US" dirty="0" smtClean="0"/>
              <a:t>Therefore, φ(9) = 6. </a:t>
            </a:r>
          </a:p>
          <a:p>
            <a:endParaRPr lang="en-US" dirty="0" smtClean="0"/>
          </a:p>
          <a:p>
            <a:r>
              <a:rPr lang="en-US" dirty="0" smtClean="0"/>
              <a:t>As another example, φ(1) = 1 since gcd(1, 1) = 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</a:t>
            </a:r>
            <a:r>
              <a:rPr lang="en-US" dirty="0" err="1" smtClean="0"/>
              <a:t>totient</a:t>
            </a:r>
            <a:r>
              <a:rPr lang="en-US" dirty="0" smtClean="0"/>
              <a:t>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</a:t>
            </a:r>
            <a:r>
              <a:rPr lang="en-US" dirty="0" smtClean="0"/>
              <a:t>is, if </a:t>
            </a:r>
            <a:r>
              <a:rPr lang="en-US" i="1" dirty="0" err="1" smtClean="0"/>
              <a:t>n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Positive integer"/>
              </a:rPr>
              <a:t>positive integer</a:t>
            </a:r>
            <a:r>
              <a:rPr lang="en-US" dirty="0" smtClean="0"/>
              <a:t>, then </a:t>
            </a:r>
            <a:r>
              <a:rPr lang="en-US" dirty="0" err="1" smtClean="0"/>
              <a:t>φ(</a:t>
            </a:r>
            <a:r>
              <a:rPr lang="en-US" i="1" dirty="0" err="1" smtClean="0"/>
              <a:t>n</a:t>
            </a:r>
            <a:r>
              <a:rPr lang="en-US" dirty="0" smtClean="0"/>
              <a:t>) is the number of integers </a:t>
            </a:r>
            <a:r>
              <a:rPr lang="en-US" i="1" dirty="0" err="1" smtClean="0"/>
              <a:t>k</a:t>
            </a:r>
            <a:r>
              <a:rPr lang="en-US" dirty="0" smtClean="0"/>
              <a:t> in the range 1 ≤ </a:t>
            </a:r>
            <a:r>
              <a:rPr lang="en-US" i="1" dirty="0" err="1" smtClean="0"/>
              <a:t>k</a:t>
            </a:r>
            <a:r>
              <a:rPr lang="en-US" dirty="0" smtClean="0"/>
              <a:t> ≤ </a:t>
            </a:r>
            <a:r>
              <a:rPr lang="en-US" i="1" dirty="0" err="1" smtClean="0"/>
              <a:t>n</a:t>
            </a:r>
            <a:r>
              <a:rPr lang="en-US" dirty="0" smtClean="0"/>
              <a:t> for which </a:t>
            </a:r>
            <a:r>
              <a:rPr lang="en-US" dirty="0" err="1" smtClean="0">
                <a:hlinkClick r:id="rId3" tooltip="Gcd"/>
              </a:rPr>
              <a:t>gcd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, </a:t>
            </a:r>
            <a:r>
              <a:rPr lang="en-US" i="1" dirty="0" err="1" smtClean="0"/>
              <a:t>k</a:t>
            </a:r>
            <a:r>
              <a:rPr lang="en-US" dirty="0" smtClean="0"/>
              <a:t>) = 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φ(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r>
              <a:rPr lang="en-US" dirty="0" smtClean="0"/>
              <a:t> = | { </a:t>
            </a:r>
            <a:r>
              <a:rPr lang="en-US" dirty="0" err="1" smtClean="0"/>
              <a:t>k</a:t>
            </a:r>
            <a:r>
              <a:rPr lang="en-US" dirty="0" smtClean="0"/>
              <a:t> | </a:t>
            </a:r>
            <a:r>
              <a:rPr lang="en-US" dirty="0" err="1" smtClean="0"/>
              <a:t>gcd</a:t>
            </a:r>
            <a:r>
              <a:rPr lang="en-US" dirty="0" smtClean="0"/>
              <a:t> (</a:t>
            </a:r>
            <a:r>
              <a:rPr lang="en-US" dirty="0" err="1" smtClean="0"/>
              <a:t>n,k</a:t>
            </a:r>
            <a:r>
              <a:rPr lang="en-US" dirty="0" smtClean="0"/>
              <a:t>) = 1 } |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p</a:t>
            </a:r>
            <a:r>
              <a:rPr lang="en-US" dirty="0" smtClean="0"/>
              <a:t> is prime;</a:t>
            </a:r>
          </a:p>
          <a:p>
            <a:pPr>
              <a:buNone/>
            </a:pPr>
            <a:r>
              <a:rPr lang="en-US" dirty="0" err="1" smtClean="0"/>
              <a:t>φ(</a:t>
            </a:r>
            <a:r>
              <a:rPr lang="en-US" i="1" dirty="0" err="1" smtClean="0"/>
              <a:t>p</a:t>
            </a:r>
            <a:r>
              <a:rPr lang="en-US" dirty="0" smtClean="0"/>
              <a:t>) = | { </a:t>
            </a:r>
            <a:r>
              <a:rPr lang="en-US" dirty="0" err="1" smtClean="0"/>
              <a:t>k</a:t>
            </a:r>
            <a:r>
              <a:rPr lang="en-US" dirty="0" smtClean="0"/>
              <a:t> | </a:t>
            </a:r>
            <a:r>
              <a:rPr lang="en-US" dirty="0" err="1" smtClean="0"/>
              <a:t>gcd</a:t>
            </a:r>
            <a:r>
              <a:rPr lang="en-US" dirty="0" smtClean="0"/>
              <a:t> (</a:t>
            </a:r>
            <a:r>
              <a:rPr lang="en-US" dirty="0" err="1" smtClean="0"/>
              <a:t>p,k</a:t>
            </a:r>
            <a:r>
              <a:rPr lang="en-US" dirty="0" smtClean="0"/>
              <a:t>) = 1 } |</a:t>
            </a:r>
            <a:br>
              <a:rPr lang="en-US" dirty="0" smtClean="0"/>
            </a:br>
            <a:r>
              <a:rPr lang="en-US" dirty="0" smtClean="0"/>
              <a:t> = | { </a:t>
            </a:r>
            <a:r>
              <a:rPr lang="en-US" dirty="0" err="1" smtClean="0"/>
              <a:t>k</a:t>
            </a:r>
            <a:r>
              <a:rPr lang="en-US" dirty="0" smtClean="0"/>
              <a:t> | 1 &lt;= </a:t>
            </a:r>
            <a:r>
              <a:rPr lang="en-US" dirty="0" err="1" smtClean="0"/>
              <a:t>k</a:t>
            </a:r>
            <a:r>
              <a:rPr lang="en-US" dirty="0" smtClean="0"/>
              <a:t> &lt; </a:t>
            </a:r>
            <a:r>
              <a:rPr lang="en-US" dirty="0" err="1" smtClean="0"/>
              <a:t>p</a:t>
            </a:r>
            <a:r>
              <a:rPr lang="en-US" dirty="0" smtClean="0"/>
              <a:t> } |</a:t>
            </a:r>
            <a:br>
              <a:rPr lang="en-US" dirty="0" smtClean="0"/>
            </a:b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dirty="0" smtClean="0"/>
              <a:t> - 1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09:48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</a:t>
            </a:r>
            <a:r>
              <a:rPr lang="en-US" dirty="0" err="1" smtClean="0"/>
              <a:t>totient</a:t>
            </a:r>
            <a:r>
              <a:rPr lang="en-US" dirty="0" smtClean="0"/>
              <a:t>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totient</a:t>
            </a:r>
            <a:r>
              <a:rPr lang="en-US" dirty="0" smtClean="0"/>
              <a:t> function is a </a:t>
            </a:r>
            <a:r>
              <a:rPr lang="en-US" dirty="0" smtClean="0">
                <a:hlinkClick r:id="rId2" tooltip="Multiplicative function"/>
              </a:rPr>
              <a:t>multiplicative function</a:t>
            </a:r>
            <a:r>
              <a:rPr lang="en-US" dirty="0" smtClean="0"/>
              <a:t>, meaning that whenever two numbers </a:t>
            </a:r>
            <a:r>
              <a:rPr lang="en-US" i="1" dirty="0" err="1" smtClean="0"/>
              <a:t>m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dirty="0" smtClean="0"/>
              <a:t> are relatively prime to each other then </a:t>
            </a:r>
            <a:r>
              <a:rPr lang="en-US" dirty="0" err="1" smtClean="0"/>
              <a:t>φ(</a:t>
            </a:r>
            <a:r>
              <a:rPr lang="en-US" i="1" dirty="0" err="1" smtClean="0"/>
              <a:t>mn</a:t>
            </a:r>
            <a:r>
              <a:rPr lang="en-US" dirty="0" smtClean="0"/>
              <a:t>) = </a:t>
            </a:r>
            <a:r>
              <a:rPr lang="en-US" dirty="0" err="1" smtClean="0"/>
              <a:t>φ(</a:t>
            </a:r>
            <a:r>
              <a:rPr lang="en-US" i="1" dirty="0" err="1" smtClean="0"/>
              <a:t>m</a:t>
            </a:r>
            <a:r>
              <a:rPr lang="en-US" dirty="0" err="1" smtClean="0"/>
              <a:t>)φ(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in particular, if </a:t>
            </a:r>
            <a:r>
              <a:rPr lang="en-US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q</a:t>
            </a:r>
            <a:r>
              <a:rPr lang="en-US" dirty="0" smtClean="0"/>
              <a:t> are distinct primes:</a:t>
            </a:r>
          </a:p>
          <a:p>
            <a:pPr lvl="1">
              <a:buNone/>
            </a:pPr>
            <a:r>
              <a:rPr lang="en-US" dirty="0" err="1" smtClean="0"/>
              <a:t>φ</a:t>
            </a:r>
            <a:r>
              <a:rPr lang="en-US" dirty="0" err="1" smtClean="0"/>
              <a:t>(</a:t>
            </a:r>
            <a:r>
              <a:rPr lang="en-US" i="1" dirty="0" err="1" smtClean="0"/>
              <a:t>pq</a:t>
            </a:r>
            <a:r>
              <a:rPr lang="en-US" dirty="0" smtClean="0"/>
              <a:t>)</a:t>
            </a:r>
            <a:r>
              <a:rPr lang="en-US" dirty="0" smtClean="0"/>
              <a:t> = </a:t>
            </a:r>
            <a:r>
              <a:rPr lang="en-US" dirty="0" err="1" smtClean="0"/>
              <a:t>φ</a:t>
            </a:r>
            <a:r>
              <a:rPr lang="en-US" dirty="0" err="1" smtClean="0"/>
              <a:t>(</a:t>
            </a:r>
            <a:r>
              <a:rPr lang="en-US" i="1" dirty="0" err="1" smtClean="0"/>
              <a:t>p</a:t>
            </a:r>
            <a:r>
              <a:rPr lang="en-US" dirty="0" err="1" smtClean="0"/>
              <a:t>)</a:t>
            </a:r>
            <a:r>
              <a:rPr lang="en-US" dirty="0" err="1" smtClean="0"/>
              <a:t>φ</a:t>
            </a:r>
            <a:r>
              <a:rPr lang="en-US" dirty="0" err="1" smtClean="0"/>
              <a:t>(</a:t>
            </a:r>
            <a:r>
              <a:rPr lang="en-US" i="1" dirty="0" err="1" smtClean="0"/>
              <a:t>q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= (p-1)(q-1)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09:54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counting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Alternatively, we can see that </a:t>
            </a:r>
            <a:r>
              <a:rPr lang="en-US" dirty="0" err="1" smtClean="0"/>
              <a:t>φ(</a:t>
            </a:r>
            <a:r>
              <a:rPr lang="en-US" i="1" dirty="0" err="1" smtClean="0"/>
              <a:t>pq</a:t>
            </a:r>
            <a:r>
              <a:rPr lang="en-US" dirty="0" smtClean="0"/>
              <a:t>) = (p-1)(q-1) by the counting argument:</a:t>
            </a:r>
          </a:p>
          <a:p>
            <a:r>
              <a:rPr lang="en-US" dirty="0" err="1" smtClean="0"/>
              <a:t>φ(</a:t>
            </a:r>
            <a:r>
              <a:rPr lang="en-US" i="1" dirty="0" err="1" smtClean="0"/>
              <a:t>pq</a:t>
            </a:r>
            <a:r>
              <a:rPr lang="en-US" dirty="0" smtClean="0"/>
              <a:t>) = |{ </a:t>
            </a:r>
            <a:r>
              <a:rPr lang="en-US" dirty="0" err="1" smtClean="0"/>
              <a:t>k</a:t>
            </a:r>
            <a:r>
              <a:rPr lang="en-US" dirty="0" smtClean="0"/>
              <a:t> | </a:t>
            </a:r>
            <a:r>
              <a:rPr lang="en-US" dirty="0" err="1" smtClean="0"/>
              <a:t>gcd(pq</a:t>
            </a:r>
            <a:r>
              <a:rPr lang="en-US" dirty="0" smtClean="0"/>
              <a:t>, </a:t>
            </a:r>
            <a:r>
              <a:rPr lang="en-US" dirty="0" err="1" smtClean="0"/>
              <a:t>k</a:t>
            </a:r>
            <a:r>
              <a:rPr lang="en-US" dirty="0" smtClean="0"/>
              <a:t>) = 1} |</a:t>
            </a:r>
          </a:p>
          <a:p>
            <a:r>
              <a:rPr lang="en-US" dirty="0" smtClean="0"/>
              <a:t>This set contains all </a:t>
            </a:r>
            <a:r>
              <a:rPr lang="en-US" dirty="0" err="1" smtClean="0"/>
              <a:t>pq</a:t>
            </a:r>
            <a:r>
              <a:rPr lang="en-US" dirty="0" smtClean="0"/>
              <a:t> numbers less than or equal to </a:t>
            </a:r>
            <a:r>
              <a:rPr lang="en-US" dirty="0" err="1" smtClean="0"/>
              <a:t>pq</a:t>
            </a:r>
            <a:r>
              <a:rPr lang="en-US" dirty="0" smtClean="0"/>
              <a:t>, except the multiples of </a:t>
            </a:r>
            <a:r>
              <a:rPr lang="en-US" dirty="0" err="1" smtClean="0"/>
              <a:t>p</a:t>
            </a:r>
            <a:r>
              <a:rPr lang="en-US" dirty="0" smtClean="0"/>
              <a:t> (of which there are </a:t>
            </a:r>
            <a:r>
              <a:rPr lang="en-US" dirty="0" err="1" smtClean="0"/>
              <a:t>q</a:t>
            </a:r>
            <a:r>
              <a:rPr lang="en-US" dirty="0" smtClean="0"/>
              <a:t>) and the multiples of </a:t>
            </a:r>
            <a:r>
              <a:rPr lang="en-US" dirty="0" err="1" smtClean="0"/>
              <a:t>q</a:t>
            </a:r>
            <a:r>
              <a:rPr lang="en-US" dirty="0" smtClean="0"/>
              <a:t> (of which there are </a:t>
            </a:r>
            <a:r>
              <a:rPr lang="en-US" dirty="0" err="1" smtClean="0"/>
              <a:t>p</a:t>
            </a:r>
            <a:r>
              <a:rPr lang="en-US" dirty="0" smtClean="0"/>
              <a:t>).  Since the exception double counts </a:t>
            </a:r>
            <a:r>
              <a:rPr lang="en-US" dirty="0" err="1" smtClean="0"/>
              <a:t>pq</a:t>
            </a:r>
            <a:r>
              <a:rPr lang="en-US" dirty="0" smtClean="0"/>
              <a:t>, we add it back in:</a:t>
            </a:r>
          </a:p>
          <a:p>
            <a:r>
              <a:rPr lang="en-US" dirty="0" err="1" smtClean="0"/>
              <a:t>pq</a:t>
            </a:r>
            <a:r>
              <a:rPr lang="en-US" dirty="0" smtClean="0"/>
              <a:t> – </a:t>
            </a:r>
            <a:r>
              <a:rPr lang="en-US" dirty="0" err="1" smtClean="0"/>
              <a:t>p</a:t>
            </a:r>
            <a:r>
              <a:rPr lang="en-US" dirty="0" smtClean="0"/>
              <a:t> – </a:t>
            </a:r>
            <a:r>
              <a:rPr lang="en-US" dirty="0" err="1" smtClean="0"/>
              <a:t>q</a:t>
            </a:r>
            <a:r>
              <a:rPr lang="en-US" dirty="0" smtClean="0"/>
              <a:t> + 1 = (</a:t>
            </a:r>
            <a:r>
              <a:rPr lang="en-US" dirty="0" err="1" smtClean="0"/>
              <a:t>p</a:t>
            </a:r>
            <a:r>
              <a:rPr lang="en-US" dirty="0" smtClean="0"/>
              <a:t> – 1) (</a:t>
            </a:r>
            <a:r>
              <a:rPr lang="en-US" dirty="0" err="1" smtClean="0"/>
              <a:t>q</a:t>
            </a:r>
            <a:r>
              <a:rPr lang="en-US" dirty="0" smtClean="0"/>
              <a:t> – 1)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09:56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</a:t>
            </a:r>
            <a:r>
              <a:rPr lang="en-US" dirty="0" err="1" smtClean="0"/>
              <a:t>totient</a:t>
            </a:r>
            <a:r>
              <a:rPr lang="en-US" dirty="0" smtClean="0"/>
              <a:t>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totient</a:t>
            </a:r>
            <a:r>
              <a:rPr lang="en-US" dirty="0" smtClean="0"/>
              <a:t> function is important mainly because it gives the </a:t>
            </a:r>
            <a:r>
              <a:rPr lang="en-US" dirty="0" smtClean="0">
                <a:hlinkClick r:id="rId2" tooltip="Order (group theory)"/>
              </a:rPr>
              <a:t>order</a:t>
            </a:r>
            <a:r>
              <a:rPr lang="en-US" dirty="0" smtClean="0"/>
              <a:t> of the </a:t>
            </a:r>
            <a:r>
              <a:rPr lang="en-US" dirty="0" smtClean="0">
                <a:hlinkClick r:id="rId3" tooltip="Multiplicative group of integers modulo n"/>
              </a:rPr>
              <a:t>multiplicative group of integers modulo </a:t>
            </a:r>
            <a:r>
              <a:rPr lang="en-US" i="1" dirty="0" smtClean="0">
                <a:hlinkClick r:id="rId3" tooltip="Multiplicative group of integers modulo n"/>
              </a:rPr>
              <a:t>n</a:t>
            </a:r>
            <a:r>
              <a:rPr lang="en-US" dirty="0" smtClean="0"/>
              <a:t> (the </a:t>
            </a:r>
            <a:r>
              <a:rPr lang="en-US" dirty="0" smtClean="0">
                <a:hlinkClick r:id="rId3" tooltip="Multiplicative group of integers modulo n"/>
              </a:rPr>
              <a:t>group</a:t>
            </a:r>
            <a:r>
              <a:rPr lang="en-US" dirty="0" smtClean="0"/>
              <a:t> of </a:t>
            </a:r>
            <a:r>
              <a:rPr lang="en-US" dirty="0" smtClean="0">
                <a:hlinkClick r:id="rId4" tooltip="Unit (ring theory)"/>
              </a:rPr>
              <a:t>units</a:t>
            </a:r>
            <a:r>
              <a:rPr lang="en-US" dirty="0" smtClean="0"/>
              <a:t> of the </a:t>
            </a:r>
            <a:r>
              <a:rPr lang="en-US" dirty="0" smtClean="0">
                <a:hlinkClick r:id="rId5" tooltip="Ring (algebra)"/>
              </a:rPr>
              <a:t>ring</a:t>
            </a:r>
            <a:r>
              <a:rPr lang="en-US" dirty="0" smtClean="0"/>
              <a:t> ). See </a:t>
            </a:r>
            <a:r>
              <a:rPr lang="en-US" dirty="0" smtClean="0">
                <a:hlinkClick r:id="rId6"/>
              </a:rPr>
              <a:t>Euler's theorem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totient</a:t>
            </a:r>
            <a:r>
              <a:rPr lang="en-US" dirty="0" smtClean="0"/>
              <a:t> function also plays a key role in the definition of the </a:t>
            </a:r>
            <a:r>
              <a:rPr lang="en-US" dirty="0" smtClean="0">
                <a:hlinkClick r:id="rId7"/>
              </a:rPr>
              <a:t>RSA</a:t>
            </a:r>
            <a:r>
              <a:rPr lang="en-US" dirty="0" smtClean="0"/>
              <a:t> encryption system.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Wiki number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Euler's theorem</a:t>
            </a:r>
          </a:p>
          <a:p>
            <a:r>
              <a:rPr lang="en-US" dirty="0" smtClean="0"/>
              <a:t>Main article: </a:t>
            </a:r>
            <a:r>
              <a:rPr lang="en-US" dirty="0" smtClean="0">
                <a:hlinkClick r:id="rId3" tooltip="Euler's theorem"/>
              </a:rPr>
              <a:t>Euler's theorem</a:t>
            </a:r>
            <a:endParaRPr lang="en-US" dirty="0" smtClean="0"/>
          </a:p>
          <a:p>
            <a:r>
              <a:rPr lang="en-US" dirty="0" smtClean="0"/>
              <a:t>This states that if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dirty="0" smtClean="0"/>
              <a:t> are relatively prime then</a:t>
            </a:r>
          </a:p>
          <a:p>
            <a:r>
              <a:rPr lang="en-US" dirty="0" err="1" smtClean="0">
                <a:latin typeface="Chalkboard"/>
                <a:cs typeface="Chalkboard"/>
              </a:rPr>
              <a:t>a</a:t>
            </a:r>
            <a:r>
              <a:rPr lang="en-US" baseline="30000" dirty="0" err="1" smtClean="0">
                <a:latin typeface="Chalkboard"/>
                <a:cs typeface="Chalkboard"/>
              </a:rPr>
              <a:t>φ(n</a:t>
            </a:r>
            <a:r>
              <a:rPr lang="en-US" baseline="30000" dirty="0" smtClean="0">
                <a:latin typeface="Chalkboard"/>
                <a:cs typeface="Chalkboard"/>
              </a:rPr>
              <a:t>) </a:t>
            </a:r>
            <a:r>
              <a:rPr lang="en-US" dirty="0" smtClean="0">
                <a:latin typeface="Chalkboard"/>
                <a:cs typeface="Chalkboard"/>
              </a:rPr>
              <a:t>= 1 mod </a:t>
            </a:r>
            <a:r>
              <a:rPr lang="en-US" dirty="0" err="1" smtClean="0">
                <a:latin typeface="Chalkboard"/>
                <a:cs typeface="Chalkboard"/>
              </a:rPr>
              <a:t>n</a:t>
            </a:r>
            <a:endParaRPr lang="en-US" dirty="0" smtClean="0">
              <a:latin typeface="Chalkboard"/>
              <a:cs typeface="Chalkboard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09:23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85800" y="2133600"/>
            <a:ext cx="2362200" cy="3124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Plain Text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867400" y="2133600"/>
            <a:ext cx="2362200" cy="304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Ciphertext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8" name="Curved Connector 7"/>
          <p:cNvCxnSpPr>
            <a:stCxn id="5" idx="7"/>
            <a:endCxn id="6" idx="1"/>
          </p:cNvCxnSpPr>
          <p:nvPr/>
        </p:nvCxnSpPr>
        <p:spPr bwMode="auto">
          <a:xfrm rot="5400000" flipH="1" flipV="1">
            <a:off x="4452121" y="829913"/>
            <a:ext cx="11159" cy="3511272"/>
          </a:xfrm>
          <a:prstGeom prst="curvedConnector3">
            <a:avLst>
              <a:gd name="adj1" fmla="val 614865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urved Connector 9"/>
          <p:cNvCxnSpPr>
            <a:stCxn id="6" idx="3"/>
            <a:endCxn id="5" idx="5"/>
          </p:cNvCxnSpPr>
          <p:nvPr/>
        </p:nvCxnSpPr>
        <p:spPr bwMode="auto">
          <a:xfrm rot="5400000">
            <a:off x="4425180" y="3012115"/>
            <a:ext cx="65041" cy="3511272"/>
          </a:xfrm>
          <a:prstGeom prst="curvedConnector3">
            <a:avLst>
              <a:gd name="adj1" fmla="val 115491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1447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encrypt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4876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decrypt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57912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</a:t>
            </a:r>
            <a:r>
              <a:rPr lang="en-US" dirty="0" smtClean="0"/>
              <a:t> = decrypt (encrypt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6172200"/>
            <a:ext cx="5943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</a:rPr>
              <a:t> (</a:t>
            </a:r>
            <a:r>
              <a:rPr lang="en-US" dirty="0" err="1" smtClean="0">
                <a:latin typeface="Courier New"/>
                <a:cs typeface="Courier New"/>
              </a:rPr>
              <a:t>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two primes, </a:t>
            </a:r>
            <a:r>
              <a:rPr lang="en-US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q</a:t>
            </a:r>
            <a:r>
              <a:rPr lang="en-US" dirty="0" smtClean="0"/>
              <a:t>, of similar large size (keep secret)</a:t>
            </a:r>
          </a:p>
          <a:p>
            <a:r>
              <a:rPr lang="en-US" dirty="0" smtClean="0"/>
              <a:t>Let N = </a:t>
            </a:r>
            <a:r>
              <a:rPr lang="en-US" dirty="0" err="1" smtClean="0"/>
              <a:t>pq</a:t>
            </a:r>
            <a:endParaRPr lang="en-US" dirty="0" smtClean="0"/>
          </a:p>
          <a:p>
            <a:r>
              <a:rPr lang="en-US" dirty="0" smtClean="0"/>
              <a:t>Pick an exponent, </a:t>
            </a:r>
            <a:r>
              <a:rPr lang="en-US" dirty="0" err="1" smtClean="0"/>
              <a:t>e</a:t>
            </a:r>
            <a:r>
              <a:rPr lang="en-US" dirty="0" smtClean="0"/>
              <a:t>, relatively prime to p-1, q-1</a:t>
            </a:r>
          </a:p>
          <a:p>
            <a:pPr lvl="1"/>
            <a:r>
              <a:rPr lang="en-US" dirty="0" smtClean="0"/>
              <a:t>Publish </a:t>
            </a:r>
            <a:r>
              <a:rPr lang="en-US" dirty="0" err="1" smtClean="0"/>
              <a:t>e</a:t>
            </a:r>
            <a:r>
              <a:rPr lang="en-US" dirty="0" smtClean="0"/>
              <a:t> as public exponent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</a:p>
          <a:p>
            <a:pPr lvl="1">
              <a:buNone/>
            </a:pPr>
            <a:r>
              <a:rPr lang="en-US" dirty="0" smtClean="0">
                <a:latin typeface="Chalkboard"/>
                <a:cs typeface="Chalkboard"/>
              </a:rPr>
              <a:t>C = M</a:t>
            </a:r>
            <a:r>
              <a:rPr lang="en-US" baseline="30000" dirty="0" smtClean="0">
                <a:latin typeface="Chalkboard"/>
                <a:cs typeface="Chalkboard"/>
              </a:rPr>
              <a:t>e</a:t>
            </a:r>
            <a:r>
              <a:rPr lang="en-US" dirty="0" smtClean="0">
                <a:latin typeface="Chalkboard"/>
                <a:cs typeface="Chalkboard"/>
              </a:rPr>
              <a:t> mod N</a:t>
            </a:r>
          </a:p>
          <a:p>
            <a:r>
              <a:rPr lang="en-US" dirty="0" smtClean="0"/>
              <a:t>Decryption</a:t>
            </a:r>
          </a:p>
          <a:p>
            <a:pPr lvl="1">
              <a:buNone/>
            </a:pPr>
            <a:r>
              <a:rPr lang="en-US" dirty="0" smtClean="0">
                <a:latin typeface="Chalkboard"/>
                <a:cs typeface="Chalkboard"/>
              </a:rPr>
              <a:t>M = eth root C (mod N)</a:t>
            </a:r>
          </a:p>
          <a:p>
            <a:r>
              <a:rPr lang="en-US" dirty="0" smtClean="0">
                <a:cs typeface="Chalkboard"/>
              </a:rPr>
              <a:t>Decryption is calculated efficiently via </a:t>
            </a:r>
            <a:r>
              <a:rPr lang="en-US" dirty="0" err="1" smtClean="0">
                <a:cs typeface="Chalkboard"/>
              </a:rPr>
              <a:t>d</a:t>
            </a:r>
            <a:r>
              <a:rPr lang="en-US" dirty="0" smtClean="0">
                <a:cs typeface="Chalkboard"/>
              </a:rPr>
              <a:t> such that:</a:t>
            </a:r>
          </a:p>
          <a:p>
            <a:pPr lvl="1">
              <a:buNone/>
            </a:pPr>
            <a:r>
              <a:rPr lang="en-US" dirty="0" err="1" smtClean="0">
                <a:cs typeface="Chalkboard"/>
              </a:rPr>
              <a:t>d</a:t>
            </a:r>
            <a:r>
              <a:rPr lang="en-US" dirty="0" smtClean="0">
                <a:cs typeface="Chalkboard"/>
              </a:rPr>
              <a:t> </a:t>
            </a:r>
            <a:r>
              <a:rPr lang="en-US" dirty="0" err="1" smtClean="0">
                <a:cs typeface="Chalkboard"/>
              </a:rPr>
              <a:t>e</a:t>
            </a:r>
            <a:r>
              <a:rPr lang="en-US" dirty="0" smtClean="0">
                <a:cs typeface="Chalkboard"/>
              </a:rPr>
              <a:t> = 1 mod </a:t>
            </a:r>
            <a:r>
              <a:rPr lang="en-US" dirty="0" smtClean="0">
                <a:latin typeface="Chalkboard"/>
                <a:cs typeface="Chalkboard"/>
              </a:rPr>
              <a:t>φ(N)</a:t>
            </a:r>
            <a:endParaRPr lang="en-US" dirty="0" smtClean="0">
              <a:cs typeface="Chalkboard"/>
            </a:endParaRPr>
          </a:p>
          <a:p>
            <a:pPr lvl="1"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 lvl="1">
              <a:buNone/>
            </a:pPr>
            <a:endParaRPr lang="en-US" dirty="0" smtClean="0">
              <a:latin typeface="Chalkboard"/>
              <a:cs typeface="Chalkboard"/>
            </a:endParaRPr>
          </a:p>
          <a:p>
            <a:pPr lvl="1">
              <a:buNone/>
            </a:pPr>
            <a:endParaRPr lang="en-US" dirty="0" smtClean="0">
              <a:latin typeface="Chalkboard"/>
              <a:cs typeface="Chalkboar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halkboard"/>
                <a:cs typeface="Chalkboard"/>
              </a:rPr>
              <a:t>C</a:t>
            </a:r>
            <a:r>
              <a:rPr lang="en-US" baseline="30000" dirty="0" err="1" smtClean="0">
                <a:latin typeface="Chalkboard"/>
                <a:cs typeface="Chalkboard"/>
              </a:rPr>
              <a:t>d</a:t>
            </a:r>
            <a:r>
              <a:rPr lang="en-US" baseline="30000" dirty="0" smtClean="0">
                <a:latin typeface="Chalkboard"/>
                <a:cs typeface="Chalkboard"/>
              </a:rPr>
              <a:t> </a:t>
            </a:r>
            <a:r>
              <a:rPr lang="en-US" dirty="0" smtClean="0">
                <a:latin typeface="Chalkboard"/>
                <a:cs typeface="Chalkboard"/>
              </a:rPr>
              <a:t>= M</a:t>
            </a:r>
            <a:r>
              <a:rPr lang="en-US" baseline="30000" dirty="0" smtClean="0">
                <a:latin typeface="Chalkboard"/>
                <a:cs typeface="Chalkboard"/>
              </a:rPr>
              <a:t>ed</a:t>
            </a:r>
            <a:r>
              <a:rPr lang="en-US" dirty="0" smtClean="0">
                <a:latin typeface="Chalkboard"/>
                <a:cs typeface="Chalkboard"/>
              </a:rPr>
              <a:t>		{C = M</a:t>
            </a:r>
            <a:r>
              <a:rPr lang="en-US" baseline="30000" dirty="0" smtClean="0">
                <a:latin typeface="Chalkboard"/>
                <a:cs typeface="Chalkboard"/>
              </a:rPr>
              <a:t>e</a:t>
            </a:r>
            <a:r>
              <a:rPr lang="en-US" dirty="0" smtClean="0">
                <a:latin typeface="Chalkboard"/>
                <a:cs typeface="Chalkboard"/>
              </a:rPr>
              <a:t>}</a:t>
            </a:r>
            <a:endParaRPr lang="en-US" baseline="30000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= M</a:t>
            </a:r>
            <a:r>
              <a:rPr lang="en-US" baseline="30000" dirty="0" smtClean="0">
                <a:latin typeface="Chalkboard"/>
                <a:cs typeface="Chalkboard"/>
              </a:rPr>
              <a:t>1+kφ(n) 		</a:t>
            </a:r>
            <a:r>
              <a:rPr lang="en-US" dirty="0" smtClean="0">
                <a:latin typeface="Chalkboard"/>
                <a:cs typeface="Chalkboard"/>
              </a:rPr>
              <a:t>{</a:t>
            </a:r>
            <a:r>
              <a:rPr lang="en-US" dirty="0" err="1" smtClean="0">
                <a:latin typeface="Chalkboard"/>
                <a:cs typeface="Chalkboard"/>
              </a:rPr>
              <a:t>ed</a:t>
            </a:r>
            <a:r>
              <a:rPr lang="en-US" dirty="0" smtClean="0">
                <a:latin typeface="Chalkboard"/>
                <a:cs typeface="Chalkboard"/>
              </a:rPr>
              <a:t> = 1 mod </a:t>
            </a:r>
            <a:r>
              <a:rPr lang="en-US" dirty="0" err="1" smtClean="0">
                <a:latin typeface="Chalkboard"/>
                <a:cs typeface="Chalkboard"/>
              </a:rPr>
              <a:t>φ(n</a:t>
            </a:r>
            <a:r>
              <a:rPr lang="en-US" dirty="0" smtClean="0">
                <a:latin typeface="Chalkboard"/>
                <a:cs typeface="Chalkboard"/>
              </a:rPr>
              <a:t>) </a:t>
            </a:r>
            <a:r>
              <a:rPr lang="en-US" dirty="0" smtClean="0">
                <a:latin typeface="Chalkboard"/>
                <a:cs typeface="Chalkboard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= </a:t>
            </a:r>
            <a:r>
              <a:rPr lang="en-US" dirty="0" err="1" smtClean="0">
                <a:latin typeface="Chalkboard"/>
                <a:cs typeface="Chalkboard"/>
              </a:rPr>
              <a:t>M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>
                <a:latin typeface="Chalkboard"/>
                <a:cs typeface="Chalkboard"/>
              </a:rPr>
              <a:t>M</a:t>
            </a:r>
            <a:r>
              <a:rPr lang="en-US" baseline="30000" dirty="0" err="1" smtClean="0">
                <a:latin typeface="Chalkboard"/>
                <a:cs typeface="Chalkboard"/>
              </a:rPr>
              <a:t>kφ(n</a:t>
            </a:r>
            <a:r>
              <a:rPr lang="en-US" baseline="30000" dirty="0" smtClean="0">
                <a:latin typeface="Chalkboard"/>
                <a:cs typeface="Chalkboard"/>
              </a:rPr>
              <a:t>)</a:t>
            </a:r>
            <a:endParaRPr lang="en-US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= </a:t>
            </a:r>
            <a:r>
              <a:rPr lang="en-US" dirty="0" smtClean="0">
                <a:latin typeface="Chalkboard"/>
                <a:cs typeface="Chalkboard"/>
              </a:rPr>
              <a:t>M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>
                <a:latin typeface="Chalkboard"/>
                <a:cs typeface="Chalkboard"/>
              </a:rPr>
              <a:t>1</a:t>
            </a:r>
            <a:r>
              <a:rPr lang="en-US" dirty="0" smtClean="0">
                <a:latin typeface="Chalkboard"/>
                <a:cs typeface="Chalkboard"/>
              </a:rPr>
              <a:t>		{Euler’s theorem}</a:t>
            </a:r>
          </a:p>
          <a:p>
            <a:pPr>
              <a:buNone/>
            </a:pPr>
            <a:r>
              <a:rPr lang="en-US" dirty="0" smtClean="0">
                <a:latin typeface="Chalkboard"/>
                <a:cs typeface="Chalkboard"/>
              </a:rPr>
              <a:t>= M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11:23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 Hellman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Agree on </a:t>
            </a:r>
          </a:p>
          <a:p>
            <a:pPr lvl="1"/>
            <a:r>
              <a:rPr lang="en-US" dirty="0" smtClean="0"/>
              <a:t>prime </a:t>
            </a:r>
            <a:r>
              <a:rPr lang="en-US" dirty="0" err="1" smtClean="0"/>
              <a:t>p</a:t>
            </a:r>
            <a:endParaRPr lang="en-US" dirty="0" smtClean="0"/>
          </a:p>
          <a:p>
            <a:pPr lvl="1"/>
            <a:r>
              <a:rPr lang="en-US" dirty="0" smtClean="0"/>
              <a:t>generator </a:t>
            </a:r>
            <a:r>
              <a:rPr lang="en-US" dirty="0" err="1" smtClean="0"/>
              <a:t>g</a:t>
            </a:r>
            <a:endParaRPr lang="en-US" dirty="0" smtClean="0"/>
          </a:p>
          <a:p>
            <a:r>
              <a:rPr lang="en-US" dirty="0" smtClean="0"/>
              <a:t>A picks secret </a:t>
            </a:r>
            <a:r>
              <a:rPr lang="en-US" dirty="0" err="1" smtClean="0"/>
              <a:t>xA</a:t>
            </a:r>
            <a:endParaRPr lang="en-US" dirty="0" smtClean="0"/>
          </a:p>
          <a:p>
            <a:pPr lvl="1"/>
            <a:r>
              <a:rPr lang="en-US" dirty="0" smtClean="0"/>
              <a:t>publishes </a:t>
            </a:r>
            <a:r>
              <a:rPr lang="en-US" dirty="0" err="1" smtClean="0"/>
              <a:t>yA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xA</a:t>
            </a:r>
            <a:r>
              <a:rPr lang="en-US" baseline="30000" dirty="0" smtClean="0"/>
              <a:t>  </a:t>
            </a:r>
            <a:r>
              <a:rPr lang="en-US" dirty="0" smtClean="0"/>
              <a:t>mod </a:t>
            </a:r>
            <a:r>
              <a:rPr lang="en-US" dirty="0" err="1" smtClean="0"/>
              <a:t>p</a:t>
            </a:r>
            <a:endParaRPr lang="en-US" baseline="30000" dirty="0" smtClean="0"/>
          </a:p>
          <a:p>
            <a:r>
              <a:rPr lang="en-US" dirty="0" smtClean="0"/>
              <a:t>B picks secret </a:t>
            </a:r>
            <a:r>
              <a:rPr lang="en-US" dirty="0" err="1" smtClean="0"/>
              <a:t>xB</a:t>
            </a:r>
            <a:endParaRPr lang="en-US" dirty="0" smtClean="0"/>
          </a:p>
          <a:p>
            <a:pPr lvl="1"/>
            <a:r>
              <a:rPr lang="en-US" dirty="0" smtClean="0"/>
              <a:t>publishes </a:t>
            </a:r>
            <a:r>
              <a:rPr lang="en-US" dirty="0" err="1" smtClean="0"/>
              <a:t>yB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xB</a:t>
            </a:r>
            <a:r>
              <a:rPr lang="en-US" dirty="0" smtClean="0"/>
              <a:t> mod </a:t>
            </a:r>
            <a:r>
              <a:rPr lang="en-US" dirty="0" err="1" smtClean="0"/>
              <a:t>p</a:t>
            </a:r>
            <a:endParaRPr lang="en-US" baseline="30000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r>
              <a:rPr lang="en-US" dirty="0" smtClean="0"/>
              <a:t>To talk to B: </a:t>
            </a:r>
          </a:p>
          <a:p>
            <a:r>
              <a:rPr lang="en-US" dirty="0" smtClean="0"/>
              <a:t>A calculates</a:t>
            </a:r>
          </a:p>
          <a:p>
            <a:pPr lvl="1"/>
            <a:r>
              <a:rPr lang="en-US" dirty="0" err="1" smtClean="0"/>
              <a:t>yB</a:t>
            </a:r>
            <a:r>
              <a:rPr lang="en-US" baseline="30000" dirty="0" err="1" smtClean="0"/>
              <a:t>xA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xBxA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xAxB</a:t>
            </a:r>
            <a:r>
              <a:rPr lang="en-US" baseline="30000" dirty="0" smtClean="0"/>
              <a:t> </a:t>
            </a:r>
            <a:r>
              <a:rPr lang="en-US" dirty="0" smtClean="0"/>
              <a:t>mod </a:t>
            </a:r>
            <a:r>
              <a:rPr lang="en-US" dirty="0" err="1" smtClean="0"/>
              <a:t>p</a:t>
            </a:r>
            <a:endParaRPr lang="en-US" baseline="30000" dirty="0" smtClean="0"/>
          </a:p>
          <a:p>
            <a:r>
              <a:rPr lang="en-US" dirty="0" smtClean="0"/>
              <a:t>B calculates</a:t>
            </a:r>
          </a:p>
          <a:p>
            <a:pPr lvl="1"/>
            <a:r>
              <a:rPr lang="en-US" dirty="0" err="1" smtClean="0"/>
              <a:t>yA</a:t>
            </a:r>
            <a:r>
              <a:rPr lang="en-US" baseline="30000" dirty="0" err="1" smtClean="0"/>
              <a:t>xB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xAxB</a:t>
            </a:r>
            <a:r>
              <a:rPr lang="en-US" baseline="30000" dirty="0" smtClean="0"/>
              <a:t> </a:t>
            </a:r>
            <a:r>
              <a:rPr lang="en-US" dirty="0" smtClean="0"/>
              <a:t>mod </a:t>
            </a:r>
            <a:r>
              <a:rPr lang="en-US" dirty="0" err="1" smtClean="0"/>
              <a:t>p</a:t>
            </a:r>
            <a:endParaRPr lang="en-US" baseline="300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10:03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Integrity Directly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  <p:sp>
        <p:nvSpPr>
          <p:cNvPr id="5" name="Vertical Scroll 4"/>
          <p:cNvSpPr/>
          <p:nvPr/>
        </p:nvSpPr>
        <p:spPr bwMode="auto">
          <a:xfrm>
            <a:off x="1219200" y="1905000"/>
            <a:ext cx="2057400" cy="1676400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Send IBM $10M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Vertical Scroll 5"/>
          <p:cNvSpPr/>
          <p:nvPr/>
        </p:nvSpPr>
        <p:spPr bwMode="auto">
          <a:xfrm>
            <a:off x="1219200" y="4495800"/>
            <a:ext cx="2057400" cy="1676400"/>
          </a:xfrm>
          <a:prstGeom prst="vertic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Send Jim $10M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648200" y="2438400"/>
            <a:ext cx="22860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648200" y="4724400"/>
            <a:ext cx="22860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cs typeface="Chalkboard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2590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Chalkboard"/>
                <a:cs typeface="Chalkboard"/>
              </a:rPr>
              <a:t>n</a:t>
            </a:r>
            <a:endParaRPr lang="en-US" sz="44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4800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Chalkboard"/>
                <a:cs typeface="Chalkboard"/>
              </a:rPr>
              <a:t>n</a:t>
            </a:r>
            <a:r>
              <a:rPr lang="en-US" sz="4400" dirty="0" smtClean="0">
                <a:latin typeface="Chalkboard"/>
                <a:cs typeface="Chalkboard"/>
              </a:rPr>
              <a:t>’</a:t>
            </a:r>
            <a:endParaRPr lang="en-US" sz="4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7912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Chalkboard"/>
                <a:cs typeface="Chalkboard"/>
              </a:rPr>
              <a:t>n</a:t>
            </a:r>
            <a:r>
              <a:rPr lang="en-US" sz="4400" dirty="0" smtClean="0">
                <a:latin typeface="Chalkboard"/>
                <a:cs typeface="Chalkboard"/>
              </a:rPr>
              <a:t> ≠ </a:t>
            </a:r>
            <a:r>
              <a:rPr lang="en-US" sz="4400" dirty="0" err="1" smtClean="0">
                <a:latin typeface="Chalkboard"/>
                <a:cs typeface="Chalkboard"/>
              </a:rPr>
              <a:t>n</a:t>
            </a:r>
            <a:r>
              <a:rPr lang="en-US" sz="4400" dirty="0" smtClean="0">
                <a:latin typeface="Chalkboard"/>
                <a:cs typeface="Chalkboard"/>
              </a:rPr>
              <a:t>’</a:t>
            </a:r>
            <a:endParaRPr lang="en-US" sz="44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590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halkboard"/>
                <a:cs typeface="Chalkboard"/>
              </a:rPr>
              <a:t>M</a:t>
            </a:r>
            <a:endParaRPr lang="en-US" sz="4400" dirty="0">
              <a:latin typeface="Chalkboard"/>
              <a:cs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800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halkboard"/>
                <a:cs typeface="Chalkboard"/>
              </a:rPr>
              <a:t>M’</a:t>
            </a:r>
            <a:endParaRPr lang="en-US" sz="4400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“random function”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are there?</a:t>
            </a:r>
          </a:p>
          <a:p>
            <a:r>
              <a:rPr lang="en-US" dirty="0" smtClean="0"/>
              <a:t>Are they computable?</a:t>
            </a:r>
          </a:p>
          <a:p>
            <a:r>
              <a:rPr lang="en-US" dirty="0" smtClean="0"/>
              <a:t>If I take a select a program at random do I get a random function?</a:t>
            </a:r>
          </a:p>
          <a:p>
            <a:r>
              <a:rPr lang="en-US" dirty="0" smtClean="0"/>
              <a:t>Are any Turing computable functions random?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Anderson’s “Elf in a box”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the scroll?</a:t>
            </a:r>
          </a:p>
          <a:p>
            <a:r>
              <a:rPr lang="en-US" dirty="0" smtClean="0"/>
              <a:t>Why the dice?</a:t>
            </a:r>
          </a:p>
          <a:p>
            <a:r>
              <a:rPr lang="en-US" dirty="0" smtClean="0"/>
              <a:t>Why the Elf?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1/27/12 09:52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33547</TotalTime>
  <Words>1391</Words>
  <Application>Microsoft Macintosh PowerPoint</Application>
  <PresentationFormat>On-screen Show (4:3)</PresentationFormat>
  <Paragraphs>251</Paragraphs>
  <Slides>43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Blank Presentation</vt:lpstr>
      <vt:lpstr>Lecture 6: Crypto</vt:lpstr>
      <vt:lpstr>Last Time</vt:lpstr>
      <vt:lpstr>Today</vt:lpstr>
      <vt:lpstr>Basic Problem</vt:lpstr>
      <vt:lpstr>Addressing Integrity Directly</vt:lpstr>
      <vt:lpstr>Perfect Solution</vt:lpstr>
      <vt:lpstr>Random?</vt:lpstr>
      <vt:lpstr>Random functions</vt:lpstr>
      <vt:lpstr>Anderson’s “Elf in a box”</vt:lpstr>
      <vt:lpstr>Random </vt:lpstr>
      <vt:lpstr>Intuition about randomness</vt:lpstr>
      <vt:lpstr>Intuition</vt:lpstr>
      <vt:lpstr>Random Generators</vt:lpstr>
      <vt:lpstr>Random Permutations</vt:lpstr>
      <vt:lpstr>Block Cipher</vt:lpstr>
      <vt:lpstr>Attacks</vt:lpstr>
      <vt:lpstr>Real vulnerabilities?</vt:lpstr>
      <vt:lpstr>SP Networks</vt:lpstr>
      <vt:lpstr>Complexity</vt:lpstr>
      <vt:lpstr>Slide 20</vt:lpstr>
      <vt:lpstr>Criteria</vt:lpstr>
      <vt:lpstr>Attacks</vt:lpstr>
      <vt:lpstr>Several Block Cipers</vt:lpstr>
      <vt:lpstr>Overcoming DES vulnerability</vt:lpstr>
      <vt:lpstr>Modes</vt:lpstr>
      <vt:lpstr>Modes</vt:lpstr>
      <vt:lpstr>Cipher Block Chaining</vt:lpstr>
      <vt:lpstr>Output Feedback Mode (OFB)</vt:lpstr>
      <vt:lpstr>Message Authentication Code</vt:lpstr>
      <vt:lpstr>Asymmetric Crypto</vt:lpstr>
      <vt:lpstr>Euler’s totient (wikipedia)</vt:lpstr>
      <vt:lpstr>Euler’s totient (wikipedia)</vt:lpstr>
      <vt:lpstr>Euler’s totient (wikipedia)</vt:lpstr>
      <vt:lpstr>Slide 34</vt:lpstr>
      <vt:lpstr>Euler’s totient (wikipedia)</vt:lpstr>
      <vt:lpstr>Slide 36</vt:lpstr>
      <vt:lpstr>Simple counting argument</vt:lpstr>
      <vt:lpstr>Euler’s totient (wikipedia)</vt:lpstr>
      <vt:lpstr>More Wiki number theory</vt:lpstr>
      <vt:lpstr>RSA</vt:lpstr>
      <vt:lpstr>RSA</vt:lpstr>
      <vt:lpstr>RSA</vt:lpstr>
      <vt:lpstr>Diffie Hellman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86</cp:revision>
  <cp:lastPrinted>2005-09-28T22:21:04Z</cp:lastPrinted>
  <dcterms:created xsi:type="dcterms:W3CDTF">2012-01-27T17:23:42Z</dcterms:created>
  <dcterms:modified xsi:type="dcterms:W3CDTF">2012-01-27T19:24:14Z</dcterms:modified>
</cp:coreProperties>
</file>